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1" r:id="rId3"/>
    <p:sldId id="410" r:id="rId4"/>
    <p:sldId id="412" r:id="rId5"/>
    <p:sldId id="413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  <p:sldId id="424" r:id="rId17"/>
    <p:sldId id="425" r:id="rId18"/>
    <p:sldId id="426" r:id="rId19"/>
    <p:sldId id="427" r:id="rId20"/>
    <p:sldId id="428" r:id="rId21"/>
    <p:sldId id="429" r:id="rId22"/>
    <p:sldId id="430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0.xml"/><Relationship Id="rId2" Type="http://schemas.openxmlformats.org/officeDocument/2006/relationships/image" Target="../media/image3.png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02.xml"/><Relationship Id="rId2" Type="http://schemas.openxmlformats.org/officeDocument/2006/relationships/image" Target="../media/image4.png"/><Relationship Id="rId1" Type="http://schemas.openxmlformats.org/officeDocument/2006/relationships/tags" Target="../tags/tag10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en-US" altLang="zh-CN" sz="4000"/>
              <a:t>JSP JavaBean</a:t>
            </a:r>
            <a:r>
              <a:rPr lang="zh-CN" altLang="en-US" sz="4000"/>
              <a:t>和标准动作</a:t>
            </a:r>
            <a:endParaRPr lang="zh-CN" altLang="en-US" sz="40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使用</a:t>
            </a:r>
            <a:r>
              <a:rPr lang="en-US" altLang="zh-CN">
                <a:sym typeface="+mn-ea"/>
              </a:rPr>
              <a:t>JSP+JavaBean</a:t>
            </a:r>
            <a:r>
              <a:rPr>
                <a:sym typeface="+mn-ea"/>
              </a:rPr>
              <a:t>实现实现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2291" name="Oval 4"/>
          <p:cNvSpPr/>
          <p:nvPr/>
        </p:nvSpPr>
        <p:spPr>
          <a:xfrm>
            <a:off x="2413635" y="2597785"/>
            <a:ext cx="2209800" cy="22860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2200" dirty="0">
                <a:latin typeface="Arial" panose="020B0604020202020204" pitchFamily="34" charset="0"/>
              </a:rPr>
              <a:t>Empadd.jsp</a:t>
            </a:r>
            <a:endParaRPr lang="en-US" altLang="zh-CN" sz="2200" dirty="0">
              <a:latin typeface="Arial" panose="020B0604020202020204" pitchFamily="34" charset="0"/>
            </a:endParaRPr>
          </a:p>
        </p:txBody>
      </p:sp>
      <p:sp>
        <p:nvSpPr>
          <p:cNvPr id="12292" name="Oval 5"/>
          <p:cNvSpPr/>
          <p:nvPr/>
        </p:nvSpPr>
        <p:spPr>
          <a:xfrm>
            <a:off x="5233035" y="2521585"/>
            <a:ext cx="2209800" cy="23622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2200" dirty="0">
                <a:latin typeface="Arial" panose="020B0604020202020204" pitchFamily="34" charset="0"/>
              </a:rPr>
              <a:t>Empsave1.jsp</a:t>
            </a:r>
            <a:endParaRPr lang="en-US" altLang="zh-CN" sz="2200" dirty="0">
              <a:latin typeface="Arial" panose="020B0604020202020204" pitchFamily="34" charset="0"/>
            </a:endParaRPr>
          </a:p>
        </p:txBody>
      </p:sp>
      <p:sp>
        <p:nvSpPr>
          <p:cNvPr id="12293" name="Line 6"/>
          <p:cNvSpPr/>
          <p:nvPr/>
        </p:nvSpPr>
        <p:spPr>
          <a:xfrm>
            <a:off x="4623435" y="3664585"/>
            <a:ext cx="609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2294" name="Line 7"/>
          <p:cNvSpPr/>
          <p:nvPr/>
        </p:nvSpPr>
        <p:spPr>
          <a:xfrm flipH="1">
            <a:off x="4547235" y="4045585"/>
            <a:ext cx="685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2295" name="Oval 8"/>
          <p:cNvSpPr/>
          <p:nvPr/>
        </p:nvSpPr>
        <p:spPr>
          <a:xfrm>
            <a:off x="8585835" y="2826385"/>
            <a:ext cx="1066800" cy="1676400"/>
          </a:xfrm>
          <a:prstGeom prst="ellipse">
            <a:avLst/>
          </a:prstGeom>
          <a:solidFill>
            <a:srgbClr val="0000FF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</a:rPr>
              <a:t>JavaBean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2296" name="Line 10"/>
          <p:cNvSpPr/>
          <p:nvPr/>
        </p:nvSpPr>
        <p:spPr>
          <a:xfrm>
            <a:off x="7519035" y="3512185"/>
            <a:ext cx="9144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2297" name="Line 11"/>
          <p:cNvSpPr/>
          <p:nvPr/>
        </p:nvSpPr>
        <p:spPr>
          <a:xfrm flipH="1">
            <a:off x="7519035" y="3969385"/>
            <a:ext cx="1066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在</a:t>
            </a:r>
            <a:r>
              <a:rPr lang="en-US" altLang="zh-CN">
                <a:sym typeface="+mn-ea"/>
              </a:rPr>
              <a:t>Product-JavaBean</a:t>
            </a:r>
            <a:r>
              <a:rPr>
                <a:sym typeface="+mn-ea"/>
              </a:rPr>
              <a:t>中添加如下内容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public void save(){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Connection conn = getConn();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String sql="insert into tbl_product(pname,description,price) values(?,?,?)";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PreparedStatement psmt = null;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try {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	psmt = conn.prepareStatement(sql);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	psmt.setString(1,pname);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	psmt.setString(2,description);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	psmt.setFloat(3,price);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	psmt.executeUpdate();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} catch (SQLException e) {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	e.printStackTrace();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}finally{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	</a:t>
            </a:r>
            <a:r>
              <a:rPr>
                <a:sym typeface="+mn-ea"/>
              </a:rPr>
              <a:t>关闭资源代码。。。。</a:t>
            </a:r>
            <a:endParaRPr>
              <a:sym typeface="+mn-ea"/>
            </a:endParaRPr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	}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}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empsave1.jsp</a:t>
            </a:r>
            <a:br>
              <a:rPr lang="en-US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90000"/>
              </a:lnSpc>
              <a:buNone/>
            </a:pPr>
            <a:r>
              <a:rPr lang="en-US" altLang="zh-CN">
                <a:sym typeface="+mn-ea"/>
              </a:rPr>
              <a:t>&lt;body&gt;</a:t>
            </a:r>
            <a:endParaRPr lang="en-US" altLang="zh-CN" dirty="0"/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ym typeface="+mn-ea"/>
              </a:rPr>
              <a:t>    &lt;%-- </a:t>
            </a:r>
            <a:r>
              <a:rPr>
                <a:sym typeface="+mn-ea"/>
              </a:rPr>
              <a:t>使用</a:t>
            </a:r>
            <a:r>
              <a:rPr lang="en-US" altLang="zh-CN">
                <a:sym typeface="+mn-ea"/>
              </a:rPr>
              <a:t>JSP</a:t>
            </a:r>
            <a:r>
              <a:rPr>
                <a:sym typeface="+mn-ea"/>
              </a:rPr>
              <a:t>标准动作创建</a:t>
            </a:r>
            <a:r>
              <a:rPr lang="en-US" altLang="zh-CN">
                <a:sym typeface="+mn-ea"/>
              </a:rPr>
              <a:t>product</a:t>
            </a:r>
            <a:r>
              <a:rPr>
                <a:sym typeface="+mn-ea"/>
              </a:rPr>
              <a:t>对象，放入</a:t>
            </a:r>
            <a:r>
              <a:rPr lang="en-US" altLang="zh-CN">
                <a:sym typeface="+mn-ea"/>
              </a:rPr>
              <a:t>pageContext</a:t>
            </a:r>
            <a:r>
              <a:rPr>
                <a:sym typeface="+mn-ea"/>
              </a:rPr>
              <a:t>中 </a:t>
            </a:r>
            <a:r>
              <a:rPr lang="en-US" altLang="zh-CN">
                <a:sym typeface="+mn-ea"/>
              </a:rPr>
              <a:t>--%&gt;</a:t>
            </a:r>
            <a:endParaRPr lang="en-US" altLang="zh-CN" dirty="0"/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ym typeface="+mn-ea"/>
              </a:rPr>
              <a:t>   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&lt;jsp:useBean id="product" class="com.web07.Product"&gt;&lt;/jsp:useBean&gt;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ym typeface="+mn-ea"/>
              </a:rPr>
              <a:t>    &lt;%-- </a:t>
            </a:r>
            <a:r>
              <a:rPr>
                <a:sym typeface="+mn-ea"/>
              </a:rPr>
              <a:t>使用</a:t>
            </a:r>
            <a:r>
              <a:rPr lang="en-US" altLang="zh-CN">
                <a:sym typeface="+mn-ea"/>
              </a:rPr>
              <a:t>JSP</a:t>
            </a:r>
            <a:r>
              <a:rPr>
                <a:sym typeface="+mn-ea"/>
              </a:rPr>
              <a:t>标准动作填充</a:t>
            </a:r>
            <a:r>
              <a:rPr lang="en-US" altLang="zh-CN">
                <a:sym typeface="+mn-ea"/>
              </a:rPr>
              <a:t>product</a:t>
            </a:r>
            <a:r>
              <a:rPr>
                <a:sym typeface="+mn-ea"/>
              </a:rPr>
              <a:t>对象的属性 </a:t>
            </a:r>
            <a:r>
              <a:rPr lang="en-US" altLang="zh-CN">
                <a:sym typeface="+mn-ea"/>
              </a:rPr>
              <a:t>--%&gt;</a:t>
            </a:r>
            <a:endParaRPr lang="en-US" altLang="zh-CN" dirty="0"/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ym typeface="+mn-ea"/>
              </a:rPr>
              <a:t>   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&lt;jsp:setProperty name="product" property="*"/&gt;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    </a:t>
            </a:r>
            <a:r>
              <a:rPr lang="en-US" altLang="zh-CN">
                <a:sym typeface="+mn-ea"/>
              </a:rPr>
              <a:t>&lt;%--</a:t>
            </a:r>
            <a:r>
              <a:rPr>
                <a:sym typeface="+mn-ea"/>
              </a:rPr>
              <a:t>从</a:t>
            </a:r>
            <a:r>
              <a:rPr lang="en-US" altLang="zh-CN">
                <a:sym typeface="+mn-ea"/>
              </a:rPr>
              <a:t>pageContext</a:t>
            </a:r>
            <a:r>
              <a:rPr>
                <a:sym typeface="+mn-ea"/>
              </a:rPr>
              <a:t>获取</a:t>
            </a:r>
            <a:r>
              <a:rPr lang="en-US" altLang="zh-CN">
                <a:sym typeface="+mn-ea"/>
              </a:rPr>
              <a:t>product</a:t>
            </a:r>
            <a:r>
              <a:rPr>
                <a:sym typeface="+mn-ea"/>
              </a:rPr>
              <a:t>对象，调用</a:t>
            </a:r>
            <a:r>
              <a:rPr lang="en-US" altLang="zh-CN">
                <a:sym typeface="+mn-ea"/>
              </a:rPr>
              <a:t>save</a:t>
            </a:r>
            <a:r>
              <a:rPr>
                <a:sym typeface="+mn-ea"/>
              </a:rPr>
              <a:t>方法保存数据</a:t>
            </a:r>
            <a:r>
              <a:rPr lang="en-US" altLang="zh-CN">
                <a:sym typeface="+mn-ea"/>
              </a:rPr>
              <a:t>--%&gt;</a:t>
            </a:r>
            <a:endParaRPr lang="en-US" altLang="zh-CN" dirty="0"/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ym typeface="+mn-ea"/>
              </a:rPr>
              <a:t>   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&lt;%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      Product p =(Product)pageContext.getAttribute("product");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      p.save();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    %&gt;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  <a:buNone/>
            </a:pPr>
            <a:r>
              <a:rPr lang="en-US" altLang="zh-CN">
                <a:sym typeface="+mn-ea"/>
              </a:rPr>
              <a:t>  &lt;/body&gt;</a:t>
            </a:r>
            <a:endParaRPr lang="en-US" altLang="zh-CN" dirty="0"/>
          </a:p>
          <a:p>
            <a:pPr>
              <a:lnSpc>
                <a:spcPct val="90000"/>
              </a:lnSpc>
              <a:buNone/>
            </a:pPr>
            <a:r>
              <a:rPr>
                <a:sym typeface="+mn-ea"/>
              </a:rPr>
              <a:t>产品名称</a:t>
            </a:r>
            <a:r>
              <a:rPr lang="en-US" altLang="zh-CN">
                <a:sym typeface="+mn-ea"/>
              </a:rPr>
              <a:t>&lt;jsp:getProperty name="product" property="pname"/&gt;</a:t>
            </a:r>
            <a:endParaRPr lang="en-US" altLang="zh-CN" dirty="0"/>
          </a:p>
          <a:p>
            <a:pPr>
              <a:lnSpc>
                <a:spcPct val="90000"/>
              </a:lnSpc>
              <a:buNone/>
            </a:pPr>
            <a:r>
              <a:rPr>
                <a:sym typeface="+mn-ea"/>
              </a:rPr>
              <a:t>价格</a:t>
            </a:r>
            <a:r>
              <a:rPr lang="en-US" altLang="zh-CN">
                <a:sym typeface="+mn-ea"/>
              </a:rPr>
              <a:t>&lt;jsp:getProperty name="product" property="price"/&gt;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JSP</a:t>
            </a:r>
            <a:r>
              <a:rPr>
                <a:sym typeface="+mn-ea"/>
              </a:rPr>
              <a:t>与</a:t>
            </a:r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整合的优点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将</a:t>
            </a:r>
            <a:r>
              <a:rPr lang="en-US" altLang="zh-CN">
                <a:sym typeface="+mn-ea"/>
              </a:rPr>
              <a:t>html</a:t>
            </a:r>
            <a:r>
              <a:rPr>
                <a:sym typeface="+mn-ea"/>
              </a:rPr>
              <a:t>与</a:t>
            </a:r>
            <a:r>
              <a:rPr lang="en-US" altLang="zh-CN">
                <a:sym typeface="+mn-ea"/>
              </a:rPr>
              <a:t>Java</a:t>
            </a:r>
            <a:r>
              <a:rPr>
                <a:sym typeface="+mn-ea"/>
              </a:rPr>
              <a:t>程序分离</a:t>
            </a:r>
            <a:r>
              <a:rPr lang="en-US" altLang="zh-CN">
                <a:sym typeface="+mn-ea"/>
              </a:rPr>
              <a:t>,</a:t>
            </a:r>
            <a:r>
              <a:rPr>
                <a:sym typeface="+mn-ea"/>
              </a:rPr>
              <a:t>便于日后的维护</a:t>
            </a:r>
            <a:endParaRPr lang="zh-CN" altLang="en-US" dirty="0"/>
          </a:p>
          <a:p>
            <a:r>
              <a:rPr>
                <a:sym typeface="+mn-ea"/>
              </a:rPr>
              <a:t>重复使用</a:t>
            </a:r>
            <a:r>
              <a:rPr lang="en-US" altLang="zh-CN">
                <a:sym typeface="+mn-ea"/>
              </a:rPr>
              <a:t>JavaBean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自动检查机制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/>
            <a:r>
              <a:rPr lang="en-US" altLang="zh-CN">
                <a:sym typeface="+mn-ea"/>
              </a:rPr>
              <a:t>&lt;jsp:setProperty name="product" property="*"/&gt;</a:t>
            </a:r>
            <a:endParaRPr lang="en-US" altLang="zh-CN" dirty="0"/>
          </a:p>
          <a:p>
            <a:pPr/>
            <a:r>
              <a:rPr lang="en-US" altLang="zh-CN">
                <a:sym typeface="+mn-ea"/>
              </a:rPr>
              <a:t>&lt;jsp:setProperty name="product" property="pid"/&gt;</a:t>
            </a:r>
            <a:endParaRPr lang="en-US" altLang="zh-CN" dirty="0"/>
          </a:p>
          <a:p>
            <a:pPr/>
            <a:r>
              <a:rPr lang="en-US" altLang="zh-CN">
                <a:sym typeface="+mn-ea"/>
              </a:rPr>
              <a:t>&lt;jsp:setProperty name="product" property="pid" param="pid"/&gt;</a:t>
            </a:r>
            <a:endParaRPr lang="en-US" altLang="zh-CN" dirty="0"/>
          </a:p>
          <a:p>
            <a:pPr/>
            <a:r>
              <a:rPr lang="en-US" altLang="zh-CN">
                <a:sym typeface="+mn-ea"/>
              </a:rPr>
              <a:t>&lt;jsp:setProperty name="product" property="pid" value="</a:t>
            </a:r>
            <a:r>
              <a:rPr lang="en-US">
                <a:sym typeface="+mn-ea"/>
              </a:rPr>
              <a:t>lenova 5555</a:t>
            </a:r>
            <a:r>
              <a:rPr lang="en-US" altLang="zh-CN">
                <a:sym typeface="+mn-ea"/>
              </a:rPr>
              <a:t>"/&gt;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JavaBean</a:t>
            </a:r>
            <a:r>
              <a:t>的作用域范围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olidFill>
                  <a:srgbClr val="FF0000"/>
                </a:solidFill>
                <a:sym typeface="+mn-ea"/>
              </a:rPr>
              <a:t>page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-US" altLang="zh-CN">
                <a:sym typeface="+mn-ea"/>
              </a:rPr>
              <a:t>request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session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application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>
              <a:buNone/>
            </a:pPr>
            <a:r>
              <a:rPr lang="en-US" altLang="zh-CN">
                <a:sym typeface="+mn-ea"/>
              </a:rPr>
              <a:t>&lt;jsp:useBean id="product" class="com.web07.Product" 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scope=“session"&gt;&lt;/</a:t>
            </a:r>
            <a:r>
              <a:rPr lang="en-US" altLang="zh-CN">
                <a:sym typeface="+mn-ea"/>
              </a:rPr>
              <a:t>jsp:useBean&gt;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Viewinfo.jsp</a:t>
            </a:r>
            <a:br>
              <a:rPr lang="en-US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lang="en-US" altLang="zh-CN">
                <a:sym typeface="+mn-ea"/>
              </a:rPr>
              <a:t> &lt;jsp:useBean id="product" class="com.web07.Product" scope="session"&gt;&lt;/jsp:useBean&gt;</a:t>
            </a:r>
            <a:endParaRPr lang="en-US" altLang="zh-CN" dirty="0"/>
          </a:p>
          <a:p>
            <a:pPr>
              <a:buNone/>
            </a:pPr>
            <a:r>
              <a:rPr>
                <a:sym typeface="+mn-ea"/>
              </a:rPr>
              <a:t>产品名称</a:t>
            </a:r>
            <a:r>
              <a:rPr lang="en-US" altLang="zh-CN">
                <a:sym typeface="+mn-ea"/>
              </a:rPr>
              <a:t>&lt;jsp:getProperty name="product" property="pname"/&gt;</a:t>
            </a:r>
            <a:endParaRPr lang="en-US" altLang="zh-CN" dirty="0"/>
          </a:p>
          <a:p>
            <a:pPr>
              <a:buNone/>
            </a:pPr>
            <a:r>
              <a:rPr>
                <a:sym typeface="+mn-ea"/>
              </a:rPr>
              <a:t>价格</a:t>
            </a:r>
            <a:r>
              <a:rPr lang="en-US" altLang="zh-CN">
                <a:sym typeface="+mn-ea"/>
              </a:rPr>
              <a:t>&lt;jsp:getProperty name="product" property="price"/&gt;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的清除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lang="en-US" altLang="zh-CN">
                <a:sym typeface="+mn-ea"/>
              </a:rPr>
              <a:t> &lt;%</a:t>
            </a:r>
            <a:endParaRPr lang="en-US" altLang="zh-CN" dirty="0"/>
          </a:p>
          <a:p>
            <a:pPr>
              <a:buNone/>
            </a:pPr>
            <a:r>
              <a:rPr lang="en-US" altLang="zh-CN">
                <a:sym typeface="+mn-ea"/>
              </a:rPr>
              <a:t>pageContext.removeAttribute("product",PageContext.SESSION_SCOPE);</a:t>
            </a:r>
            <a:endParaRPr lang="en-US" altLang="zh-CN" dirty="0"/>
          </a:p>
          <a:p>
            <a:pPr>
              <a:buNone/>
            </a:pPr>
            <a:r>
              <a:rPr lang="en-US" altLang="zh-CN">
                <a:sym typeface="+mn-ea"/>
              </a:rPr>
              <a:t>   %&gt;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其他的的标准动作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&lt;jsp:include&gt;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&lt;jsp:forward&gt;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&lt;jsp:param&gt;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Index.jsp</a:t>
            </a:r>
            <a:br>
              <a:rPr lang="en-US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&lt;body&gt;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&lt;%@ include file="jspinc.jsp" %&gt;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&lt;br&gt;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&lt;jsp:include page="jspinc.jsp"&gt;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  &lt;jsp:param name="uid" value="denny"/&gt;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&lt;/jsp:include&gt;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&lt;br&gt;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&lt;jsp:forward page="jspinc.jsp"&gt;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   &lt;jsp:param name="uid" value="denny"/&gt;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&lt;/jsp:forward&gt;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&lt;br&gt;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    </a:t>
            </a:r>
            <a:r>
              <a:rPr>
                <a:sym typeface="+mn-ea"/>
              </a:rPr>
              <a:t>我是</a:t>
            </a:r>
            <a:r>
              <a:rPr lang="en-US" altLang="zh-CN">
                <a:sym typeface="+mn-ea"/>
              </a:rPr>
              <a:t>index.jsp</a:t>
            </a:r>
            <a:endParaRPr lang="en-US" altLang="zh-CN" dirty="0"/>
          </a:p>
          <a:p>
            <a:pPr>
              <a:lnSpc>
                <a:spcPct val="80000"/>
              </a:lnSpc>
              <a:buNone/>
            </a:pPr>
            <a:r>
              <a:rPr lang="en-US" altLang="zh-CN">
                <a:sym typeface="+mn-ea"/>
              </a:rPr>
              <a:t>&lt;/body&gt;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简介 </a:t>
            </a:r>
            <a:endParaRPr lang="zh-CN" altLang="en-US" dirty="0"/>
          </a:p>
          <a:p>
            <a:r>
              <a:rPr lang="en-US" altLang="zh-CN">
                <a:sym typeface="+mn-ea"/>
              </a:rPr>
              <a:t>JSP</a:t>
            </a:r>
            <a:r>
              <a:rPr>
                <a:sym typeface="+mn-ea"/>
              </a:rPr>
              <a:t>与</a:t>
            </a:r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整合</a:t>
            </a:r>
            <a:endParaRPr lang="zh-CN" altLang="en-US" dirty="0"/>
          </a:p>
          <a:p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自动检查机制</a:t>
            </a:r>
            <a:endParaRPr lang="zh-CN" altLang="en-US" dirty="0"/>
          </a:p>
          <a:p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的作用范围</a:t>
            </a:r>
            <a:endParaRPr lang="zh-CN" altLang="en-US" dirty="0"/>
          </a:p>
          <a:p>
            <a:r>
              <a:rPr>
                <a:sym typeface="+mn-ea"/>
              </a:rPr>
              <a:t>其他的的标准动作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Jspinc.jsp</a:t>
            </a:r>
            <a:br>
              <a:rPr lang="en-US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lang="en-US" altLang="zh-CN">
                <a:sym typeface="+mn-ea"/>
              </a:rPr>
              <a:t> &lt;body&gt;</a:t>
            </a:r>
            <a:endParaRPr lang="en-US" altLang="zh-CN" dirty="0"/>
          </a:p>
          <a:p>
            <a:pPr>
              <a:buNone/>
            </a:pPr>
            <a:r>
              <a:rPr lang="en-US" altLang="zh-CN">
                <a:sym typeface="+mn-ea"/>
              </a:rPr>
              <a:t>    </a:t>
            </a:r>
            <a:r>
              <a:rPr>
                <a:sym typeface="+mn-ea"/>
              </a:rPr>
              <a:t>我是</a:t>
            </a:r>
            <a:r>
              <a:rPr lang="en-US" altLang="zh-CN">
                <a:sym typeface="+mn-ea"/>
              </a:rPr>
              <a:t>jspinc</a:t>
            </a:r>
            <a:r>
              <a:rPr>
                <a:sym typeface="+mn-ea"/>
              </a:rPr>
              <a:t>页面 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</a:t>
            </a:r>
            <a:r>
              <a:rPr lang="en-US" altLang="zh-CN">
                <a:sym typeface="+mn-ea"/>
              </a:rPr>
              <a:t>uid=&lt;%=request.getParameter("uid") %&gt;</a:t>
            </a:r>
            <a:endParaRPr lang="en-US" altLang="zh-CN" dirty="0"/>
          </a:p>
          <a:p>
            <a:pPr>
              <a:buNone/>
            </a:pPr>
            <a:r>
              <a:rPr lang="en-US" altLang="zh-CN">
                <a:sym typeface="+mn-ea"/>
              </a:rPr>
              <a:t>  &lt;/body&gt;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使用</a:t>
            </a:r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实现购物篮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Cart.java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Product.java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CartItem.java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DBUtil.java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Index.jsp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Buy.jsp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Showcarts.jsp</a:t>
            </a:r>
            <a:endParaRPr lang="en-US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JavaBean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是一个可重复使用的，跨平台的软件组件</a:t>
            </a:r>
            <a:r>
              <a:rPr lang="en-US" altLang="zh-CN">
                <a:sym typeface="+mn-ea"/>
              </a:rPr>
              <a:t>(software Componet)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JavaBean</a:t>
            </a:r>
            <a:r>
              <a:rPr>
                <a:sym typeface="+mn-ea"/>
              </a:rPr>
              <a:t>可以有用户接口</a:t>
            </a:r>
            <a:r>
              <a:rPr lang="en-US" altLang="zh-CN">
                <a:sym typeface="+mn-ea"/>
              </a:rPr>
              <a:t>(</a:t>
            </a:r>
            <a:r>
              <a:rPr>
                <a:solidFill>
                  <a:srgbClr val="FF0000"/>
                </a:solidFill>
                <a:sym typeface="+mn-ea"/>
              </a:rPr>
              <a:t>图形界面</a:t>
            </a:r>
            <a:r>
              <a:rPr lang="en-US" altLang="zh-CN">
                <a:sym typeface="+mn-ea"/>
              </a:rPr>
              <a:t>)</a:t>
            </a:r>
            <a:r>
              <a:rPr>
                <a:sym typeface="+mn-ea"/>
              </a:rPr>
              <a:t>，也可以没有用户接口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标准</a:t>
            </a:r>
            <a:r>
              <a:rPr lang="en-US" altLang="zh-CN">
                <a:sym typeface="+mn-ea"/>
              </a:rPr>
              <a:t>JavaBean</a:t>
            </a:r>
            <a:br>
              <a:rPr lang="en-US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sz="1800">
                <a:sym typeface="+mn-ea"/>
              </a:rPr>
              <a:t>满足以下要求的一个</a:t>
            </a:r>
            <a:r>
              <a:rPr lang="en-US" altLang="zh-CN" sz="1800">
                <a:solidFill>
                  <a:srgbClr val="FF0000"/>
                </a:solidFill>
                <a:sym typeface="+mn-ea"/>
              </a:rPr>
              <a:t>Java</a:t>
            </a:r>
            <a:r>
              <a:rPr sz="1800">
                <a:solidFill>
                  <a:srgbClr val="FF0000"/>
                </a:solidFill>
                <a:sym typeface="+mn-ea"/>
              </a:rPr>
              <a:t>类</a:t>
            </a:r>
            <a:endParaRPr sz="1800">
              <a:solidFill>
                <a:srgbClr val="FF0000"/>
              </a:solidFill>
              <a:sym typeface="+mn-ea"/>
            </a:endParaRPr>
          </a:p>
          <a:p>
            <a:pPr lvl="1"/>
            <a:r>
              <a:rPr sz="1600">
                <a:sym typeface="+mn-ea"/>
              </a:rPr>
              <a:t>必须是一个</a:t>
            </a:r>
            <a:r>
              <a:rPr lang="en-US" altLang="zh-CN" sz="1600">
                <a:solidFill>
                  <a:srgbClr val="FF0000"/>
                </a:solidFill>
                <a:sym typeface="+mn-ea"/>
              </a:rPr>
              <a:t>public</a:t>
            </a:r>
            <a:r>
              <a:rPr sz="1600">
                <a:sym typeface="+mn-ea"/>
              </a:rPr>
              <a:t>的类</a:t>
            </a:r>
            <a:endParaRPr sz="1600">
              <a:sym typeface="+mn-ea"/>
            </a:endParaRPr>
          </a:p>
          <a:p>
            <a:pPr lvl="1"/>
            <a:r>
              <a:rPr sz="1600">
                <a:sym typeface="+mn-ea"/>
              </a:rPr>
              <a:t>必须有一个</a:t>
            </a:r>
            <a:r>
              <a:rPr lang="en-US" altLang="zh-CN" sz="1600">
                <a:solidFill>
                  <a:srgbClr val="FF0000"/>
                </a:solidFill>
                <a:sym typeface="+mn-ea"/>
              </a:rPr>
              <a:t>public</a:t>
            </a:r>
            <a:r>
              <a:rPr sz="1600">
                <a:solidFill>
                  <a:srgbClr val="FF0000"/>
                </a:solidFill>
                <a:sym typeface="+mn-ea"/>
              </a:rPr>
              <a:t>无参</a:t>
            </a:r>
            <a:r>
              <a:rPr sz="1600">
                <a:sym typeface="+mn-ea"/>
              </a:rPr>
              <a:t>的构造函数</a:t>
            </a:r>
            <a:endParaRPr sz="1600">
              <a:sym typeface="+mn-ea"/>
            </a:endParaRPr>
          </a:p>
          <a:p>
            <a:pPr lvl="1"/>
            <a:r>
              <a:rPr sz="1600">
                <a:sym typeface="+mn-ea"/>
              </a:rPr>
              <a:t>通过</a:t>
            </a:r>
            <a:r>
              <a:rPr lang="en-US" altLang="zh-CN" sz="1600">
                <a:solidFill>
                  <a:srgbClr val="FF0000"/>
                </a:solidFill>
                <a:sym typeface="+mn-ea"/>
              </a:rPr>
              <a:t>public</a:t>
            </a:r>
            <a:r>
              <a:rPr sz="1600">
                <a:sym typeface="+mn-ea"/>
              </a:rPr>
              <a:t>的</a:t>
            </a:r>
            <a:r>
              <a:rPr lang="en-US" altLang="zh-CN" sz="1600">
                <a:sym typeface="+mn-ea"/>
              </a:rPr>
              <a:t>setXXX</a:t>
            </a:r>
            <a:r>
              <a:rPr sz="1600">
                <a:sym typeface="+mn-ea"/>
              </a:rPr>
              <a:t>与</a:t>
            </a:r>
            <a:r>
              <a:rPr lang="en-US" altLang="zh-CN" sz="1600">
                <a:sym typeface="+mn-ea"/>
              </a:rPr>
              <a:t>getXXX</a:t>
            </a:r>
            <a:r>
              <a:rPr sz="1600">
                <a:sym typeface="+mn-ea"/>
              </a:rPr>
              <a:t>使用属性</a:t>
            </a:r>
            <a:endParaRPr lang="zh-CN" altLang="en-US" sz="1600" dirty="0"/>
          </a:p>
          <a:p>
            <a:endParaRPr lang="zh-CN" altLang="en-US" sz="1600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一个标准的</a:t>
            </a:r>
            <a:r>
              <a:rPr lang="en-US" altLang="zh-CN"/>
              <a:t>JavaBean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952500"/>
            <a:ext cx="10852150" cy="5786755"/>
          </a:xfrm>
        </p:spPr>
        <p:txBody>
          <a:bodyPr/>
          <a:p>
            <a:pPr>
              <a:lnSpc>
                <a:spcPct val="80000"/>
              </a:lnSpc>
              <a:buNone/>
            </a:pPr>
            <a:r>
              <a:rPr lang="en-US" sz="1600">
                <a:solidFill>
                  <a:srgbClr val="FF0000"/>
                </a:solidFill>
                <a:sym typeface="+mn-ea"/>
              </a:rPr>
              <a:t>//是一个public的类</a:t>
            </a:r>
            <a:endParaRPr lang="en-US" altLang="en-US" sz="1600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public class Product {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private int pid;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private String pname;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private String description;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private float price;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olidFill>
                  <a:srgbClr val="FF0000"/>
                </a:solidFill>
                <a:sym typeface="+mn-ea"/>
              </a:rPr>
              <a:t>	//public无参的构造方法</a:t>
            </a:r>
            <a:endParaRPr lang="en-US" altLang="en-US" sz="1600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public Product() {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}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</a:t>
            </a:r>
            <a:r>
              <a:rPr lang="en-US" sz="1600">
                <a:solidFill>
                  <a:srgbClr val="FF0000"/>
                </a:solidFill>
                <a:sym typeface="+mn-ea"/>
              </a:rPr>
              <a:t>//通过setXXX与getXXX使用属性</a:t>
            </a:r>
            <a:endParaRPr lang="en-US" altLang="en-US" sz="1600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public int getPid() {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	return pid;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}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public void setPid(int pid) {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	this.pid = pid;</a:t>
            </a:r>
            <a:endParaRPr lang="en-US" altLang="en-US" sz="1600" dirty="0"/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	}</a:t>
            </a:r>
            <a:endParaRPr lang="en-US" altLang="zh-CN" sz="1600" dirty="0"/>
          </a:p>
          <a:p>
            <a:pPr>
              <a:lnSpc>
                <a:spcPct val="80000"/>
              </a:lnSpc>
              <a:buNone/>
            </a:pPr>
            <a:r>
              <a:rPr lang="en-US" altLang="zh-CN" sz="1600">
                <a:solidFill>
                  <a:srgbClr val="FF0000"/>
                </a:solidFill>
                <a:sym typeface="+mn-ea"/>
              </a:rPr>
              <a:t>	…</a:t>
            </a:r>
            <a:endParaRPr lang="en-US" altLang="en-US" sz="1600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lang="en-US" sz="1600">
                <a:sym typeface="+mn-ea"/>
              </a:rPr>
              <a:t>}</a:t>
            </a:r>
            <a:endParaRPr lang="en-US" altLang="zh-CN" sz="1600" dirty="0"/>
          </a:p>
          <a:p>
            <a:endParaRPr lang="zh-CN" altLang="en-US" sz="160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表结构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419100" indent="-419100">
              <a:buNone/>
            </a:pPr>
            <a:r>
              <a:rPr lang="en-US" altLang="zh-CN">
                <a:sym typeface="+mn-ea"/>
              </a:rPr>
              <a:t>create table tbl_product(</a:t>
            </a:r>
            <a:endParaRPr lang="en-US" altLang="zh-CN" dirty="0"/>
          </a:p>
          <a:p>
            <a:pPr marL="419100" indent="-419100">
              <a:buNone/>
            </a:pPr>
            <a:r>
              <a:rPr lang="en-US" altLang="zh-CN">
                <a:sym typeface="+mn-ea"/>
              </a:rPr>
              <a:t>	pid int identity(1,1) primary key,</a:t>
            </a:r>
            <a:endParaRPr lang="en-US" altLang="zh-CN" dirty="0"/>
          </a:p>
          <a:p>
            <a:pPr marL="419100" indent="-419100">
              <a:buNone/>
            </a:pPr>
            <a:r>
              <a:rPr lang="en-US" altLang="zh-CN">
                <a:sym typeface="+mn-ea"/>
              </a:rPr>
              <a:t>	pname varchar(50),</a:t>
            </a:r>
            <a:endParaRPr lang="en-US" altLang="zh-CN" dirty="0"/>
          </a:p>
          <a:p>
            <a:pPr marL="419100" indent="-419100">
              <a:buNone/>
            </a:pPr>
            <a:r>
              <a:rPr lang="en-US" altLang="zh-CN">
                <a:sym typeface="+mn-ea"/>
              </a:rPr>
              <a:t>	description varchar(400),</a:t>
            </a:r>
            <a:endParaRPr lang="en-US" altLang="zh-CN" dirty="0"/>
          </a:p>
          <a:p>
            <a:pPr marL="419100" indent="-419100">
              <a:buNone/>
            </a:pPr>
            <a:r>
              <a:rPr lang="en-US" altLang="zh-CN">
                <a:sym typeface="+mn-ea"/>
              </a:rPr>
              <a:t>	price float</a:t>
            </a:r>
            <a:endParaRPr lang="en-US" altLang="zh-CN" dirty="0"/>
          </a:p>
          <a:p>
            <a:pPr marL="419100" indent="-419100">
              <a:buNone/>
            </a:pPr>
            <a:r>
              <a:rPr lang="en-US" altLang="zh-CN">
                <a:sym typeface="+mn-ea"/>
              </a:rPr>
              <a:t>)</a:t>
            </a:r>
            <a:endParaRPr lang="en-US" altLang="zh-CN" dirty="0"/>
          </a:p>
          <a:p>
            <a:pPr marL="419100" indent="-419100">
              <a:buFont typeface="Wingdings" panose="05000000000000000000" pitchFamily="2" charset="2"/>
              <a:buAutoNum type="arabicPeriod"/>
            </a:pPr>
            <a:r>
              <a:rPr lang="en-US" altLang="zh-CN">
                <a:sym typeface="+mn-ea"/>
              </a:rPr>
              <a:t>insert into tbl_product(pname,description,price) values('hp520','</a:t>
            </a:r>
            <a:r>
              <a:rPr lang="en-US">
                <a:sym typeface="+mn-ea"/>
              </a:rPr>
              <a:t>还不错</a:t>
            </a:r>
            <a:r>
              <a:rPr lang="en-US" altLang="zh-CN">
                <a:sym typeface="+mn-ea"/>
              </a:rPr>
              <a:t>',5000)</a:t>
            </a:r>
            <a:endParaRPr lang="en-US" altLang="zh-CN" dirty="0"/>
          </a:p>
          <a:p>
            <a:pPr marL="419100" indent="-419100">
              <a:buFont typeface="Wingdings" panose="05000000000000000000" pitchFamily="2" charset="2"/>
              <a:buAutoNum type="arabicPeriod"/>
            </a:pPr>
            <a:r>
              <a:rPr lang="en-US" altLang="zh-CN">
                <a:sym typeface="+mn-ea"/>
              </a:rPr>
              <a:t>insert into tbl_product(pname,description,price) values('sony888','</a:t>
            </a:r>
            <a:r>
              <a:rPr lang="en-US">
                <a:sym typeface="+mn-ea"/>
              </a:rPr>
              <a:t>太贵</a:t>
            </a:r>
            <a:r>
              <a:rPr lang="en-US" altLang="zh-CN">
                <a:sym typeface="+mn-ea"/>
              </a:rPr>
              <a:t>',8000)</a:t>
            </a:r>
            <a:endParaRPr lang="en-US" altLang="zh-CN" dirty="0"/>
          </a:p>
          <a:p>
            <a:pPr marL="419100" indent="-419100">
              <a:buFont typeface="Wingdings" panose="05000000000000000000" pitchFamily="2" charset="2"/>
              <a:buAutoNum type="arabicPeriod"/>
            </a:pPr>
            <a:r>
              <a:rPr lang="en-US" altLang="zh-CN">
                <a:sym typeface="+mn-ea"/>
              </a:rPr>
              <a:t>insert into tbl_product(pname,description,price) values('toshiba222','</a:t>
            </a:r>
            <a:r>
              <a:rPr lang="en-US">
                <a:sym typeface="+mn-ea"/>
              </a:rPr>
              <a:t>性价不不错</a:t>
            </a:r>
            <a:r>
              <a:rPr lang="en-US" altLang="zh-CN">
                <a:sym typeface="+mn-ea"/>
              </a:rPr>
              <a:t>',7000)</a:t>
            </a:r>
            <a:endParaRPr lang="en-US" altLang="zh-CN" dirty="0"/>
          </a:p>
          <a:p>
            <a:pPr marL="0" indent="0">
              <a:buFont typeface="Wingdings" panose="05000000000000000000" pitchFamily="2" charset="2"/>
              <a:buNone/>
            </a:pPr>
            <a:r>
              <a:rPr>
                <a:sym typeface="+mn-ea"/>
              </a:rPr>
              <a:t>实现如下功能</a:t>
            </a:r>
            <a:r>
              <a:rPr lang="en-US" altLang="zh-CN">
                <a:sym typeface="+mn-ea"/>
              </a:rPr>
              <a:t>:</a:t>
            </a:r>
            <a:r>
              <a:rPr>
                <a:solidFill>
                  <a:srgbClr val="FF0000"/>
                </a:solidFill>
                <a:sym typeface="+mn-ea"/>
              </a:rPr>
              <a:t>实现产品的录入</a:t>
            </a:r>
            <a:endParaRPr lang="zh-CN" altLang="en-US" dirty="0">
              <a:solidFill>
                <a:srgbClr val="FF0000"/>
              </a:solidFill>
            </a:endParaRPr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JSP</a:t>
            </a:r>
            <a:r>
              <a:t>实现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empadd.jsp</a:t>
            </a:r>
            <a:endParaRPr lang="en-US" altLang="zh-CN" dirty="0"/>
          </a:p>
          <a:p>
            <a:r>
              <a:rPr lang="en-US" altLang="zh-CN">
                <a:sym typeface="+mn-ea"/>
              </a:rPr>
              <a:t>empsave.jsp</a:t>
            </a:r>
            <a:endParaRPr lang="en-US" altLang="zh-CN" dirty="0"/>
          </a:p>
          <a:p>
            <a:endParaRPr lang="zh-CN" altLang="en-US"/>
          </a:p>
        </p:txBody>
      </p:sp>
      <p:sp>
        <p:nvSpPr>
          <p:cNvPr id="9220" name="Oval 4"/>
          <p:cNvSpPr/>
          <p:nvPr/>
        </p:nvSpPr>
        <p:spPr>
          <a:xfrm>
            <a:off x="3431540" y="2790190"/>
            <a:ext cx="2209800" cy="22860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2200" dirty="0">
                <a:latin typeface="Arial" panose="020B0604020202020204" pitchFamily="34" charset="0"/>
              </a:rPr>
              <a:t>Empadd.jsp</a:t>
            </a:r>
            <a:endParaRPr lang="en-US" altLang="zh-CN" sz="2200" dirty="0">
              <a:latin typeface="Arial" panose="020B0604020202020204" pitchFamily="34" charset="0"/>
            </a:endParaRPr>
          </a:p>
        </p:txBody>
      </p:sp>
      <p:sp>
        <p:nvSpPr>
          <p:cNvPr id="9221" name="Oval 6"/>
          <p:cNvSpPr/>
          <p:nvPr/>
        </p:nvSpPr>
        <p:spPr>
          <a:xfrm>
            <a:off x="6250940" y="2713990"/>
            <a:ext cx="2209800" cy="23622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2200" dirty="0">
                <a:latin typeface="Arial" panose="020B0604020202020204" pitchFamily="34" charset="0"/>
              </a:rPr>
              <a:t>Empsave.jsp</a:t>
            </a:r>
            <a:endParaRPr lang="en-US" altLang="zh-CN" sz="2200" dirty="0">
              <a:latin typeface="Arial" panose="020B0604020202020204" pitchFamily="34" charset="0"/>
            </a:endParaRPr>
          </a:p>
        </p:txBody>
      </p:sp>
      <p:sp>
        <p:nvSpPr>
          <p:cNvPr id="9222" name="Line 7"/>
          <p:cNvSpPr/>
          <p:nvPr/>
        </p:nvSpPr>
        <p:spPr>
          <a:xfrm>
            <a:off x="5641340" y="3856990"/>
            <a:ext cx="6096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9223" name="Line 9"/>
          <p:cNvSpPr/>
          <p:nvPr/>
        </p:nvSpPr>
        <p:spPr>
          <a:xfrm flipH="1">
            <a:off x="5565140" y="4314190"/>
            <a:ext cx="6858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empadd.jsp</a:t>
            </a:r>
            <a:br>
              <a:rPr lang="en-US" altLang="zh-CN" dirty="0"/>
            </a:br>
            <a:endParaRPr lang="zh-CN" altLang="en-US"/>
          </a:p>
        </p:txBody>
      </p:sp>
      <p:pic>
        <p:nvPicPr>
          <p:cNvPr id="10243" name="Picture 5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9290" y="1031875"/>
            <a:ext cx="10852785" cy="52292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empsave.jsp</a:t>
            </a:r>
            <a:endParaRPr lang="zh-CN" altLang="en-US"/>
          </a:p>
        </p:txBody>
      </p:sp>
      <p:pic>
        <p:nvPicPr>
          <p:cNvPr id="11267" name="Picture 4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69925" y="952500"/>
            <a:ext cx="10931525" cy="565340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UNIT_PLACING_PICTURE_USER_VIEWPORT" val="{&quot;height&quot;:8486,&quot;width&quot;:12049}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UNIT_PLACING_PICTURE_USER_VIEWPORT" val="{&quot;height&quot;:8235,&quot;width&quot;:17091}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3110</Words>
  <Application>WPS 演示</Application>
  <PresentationFormat>宽屏</PresentationFormat>
  <Paragraphs>203</Paragraphs>
  <Slides>21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汉仪旗黑-85S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  哥</cp:lastModifiedBy>
  <cp:revision>151</cp:revision>
  <dcterms:created xsi:type="dcterms:W3CDTF">2019-06-19T02:08:00Z</dcterms:created>
  <dcterms:modified xsi:type="dcterms:W3CDTF">2020-07-12T15:48:41Z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